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Ref idx="minor">
          <a:srgbClr val="2A2927"/>
        </a:fontRef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13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Shape 96"/>
          <p:cNvSpPr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Shape 41"/>
          <p:cNvSpPr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Shape 69"/>
          <p:cNvSpPr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www.youtube.com/watch?v=jyaLZHiJJnE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://www.w3.org/TR/html4/loose.dtd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developer.mozilla.org/en-US/docs/Web/HTML/Block-level_elements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eloper.mozilla.org/en-US/docs/Web/HTML/Block-level_elements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developer.mozilla.org/en-US/docs/Web/HTML/Inline_elements" TargetMode="Externa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eloper.mozilla.org/en-US/docs/Web/HTML/Inline_elements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iso.org/obp/ui/#iso:std:iso:8879:ed-1:v1:en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/ CSS</a:t>
            </a:r>
          </a:p>
        </p:txBody>
      </p:sp>
      <p:sp>
        <p:nvSpPr>
          <p:cNvPr id="122" name="Shape 12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No.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30200"/>
            <a:ext cx="12293600" cy="6248400"/>
          </a:xfrm>
          <a:prstGeom prst="rect">
            <a:avLst/>
          </a:prstGeom>
        </p:spPr>
      </p:pic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Communication</a:t>
            </a:r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common Context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30200"/>
            <a:ext cx="12293600" cy="6248400"/>
          </a:xfrm>
          <a:prstGeom prst="rect">
            <a:avLst/>
          </a:prstGeom>
        </p:spPr>
      </p:pic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Computers aRE Stupid</a:t>
            </a:r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have No context.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what is the Context?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xfrm>
            <a:off x="901700" y="965200"/>
            <a:ext cx="11201400" cy="1943100"/>
          </a:xfrm>
          <a:prstGeom prst="rect">
            <a:avLst/>
          </a:prstGeom>
        </p:spPr>
        <p:txBody>
          <a:bodyPr/>
          <a:lstStyle/>
          <a:p>
            <a:pPr/>
            <a:r>
              <a:t>Let’s try an analogy…</a:t>
            </a:r>
          </a:p>
        </p:txBody>
      </p:sp>
      <p:sp>
        <p:nvSpPr>
          <p:cNvPr id="157" name="Shape 157"/>
          <p:cNvSpPr/>
          <p:nvPr/>
        </p:nvSpPr>
        <p:spPr>
          <a:xfrm>
            <a:off x="4384801" y="4546600"/>
            <a:ext cx="42351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Some Parts of Speech.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1028700" y="1727200"/>
            <a:ext cx="11201400" cy="1943100"/>
          </a:xfrm>
          <a:prstGeom prst="rect">
            <a:avLst/>
          </a:prstGeom>
        </p:spPr>
        <p:txBody>
          <a:bodyPr/>
          <a:lstStyle/>
          <a:p>
            <a:pPr/>
            <a:r>
              <a:t>HTML </a:t>
            </a:r>
          </a:p>
        </p:txBody>
      </p:sp>
      <p:sp>
        <p:nvSpPr>
          <p:cNvPr id="160" name="Shape 160"/>
          <p:cNvSpPr/>
          <p:nvPr/>
        </p:nvSpPr>
        <p:spPr>
          <a:xfrm>
            <a:off x="3213100" y="2454870"/>
            <a:ext cx="439242" cy="43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14256"/>
                </a:moveTo>
                <a:lnTo>
                  <a:pt x="7776" y="21600"/>
                </a:lnTo>
                <a:lnTo>
                  <a:pt x="21600" y="10800"/>
                </a:lnTo>
                <a:lnTo>
                  <a:pt x="7776" y="0"/>
                </a:lnTo>
                <a:lnTo>
                  <a:pt x="7776" y="7344"/>
                </a:lnTo>
                <a:lnTo>
                  <a:pt x="0" y="7344"/>
                </a:lnTo>
                <a:lnTo>
                  <a:pt x="0" y="14256"/>
                </a:lnTo>
                <a:lnTo>
                  <a:pt x="7776" y="1425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1" name="Shape 161"/>
          <p:cNvSpPr/>
          <p:nvPr/>
        </p:nvSpPr>
        <p:spPr>
          <a:xfrm>
            <a:off x="3907180" y="2204591"/>
            <a:ext cx="26502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cap="all" i="0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/>
            <a:r>
              <a:t>Nouns</a:t>
            </a:r>
          </a:p>
        </p:txBody>
      </p:sp>
      <p:sp>
        <p:nvSpPr>
          <p:cNvPr id="162" name="Shape 162"/>
          <p:cNvSpPr/>
          <p:nvPr/>
        </p:nvSpPr>
        <p:spPr>
          <a:xfrm>
            <a:off x="5638800" y="4359870"/>
            <a:ext cx="439242" cy="43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14256"/>
                </a:moveTo>
                <a:lnTo>
                  <a:pt x="7776" y="21600"/>
                </a:lnTo>
                <a:lnTo>
                  <a:pt x="21600" y="10800"/>
                </a:lnTo>
                <a:lnTo>
                  <a:pt x="7776" y="0"/>
                </a:lnTo>
                <a:lnTo>
                  <a:pt x="7776" y="7344"/>
                </a:lnTo>
                <a:lnTo>
                  <a:pt x="0" y="7344"/>
                </a:lnTo>
                <a:lnTo>
                  <a:pt x="0" y="14256"/>
                </a:lnTo>
                <a:lnTo>
                  <a:pt x="7776" y="1425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3" name="Shape 163"/>
          <p:cNvSpPr/>
          <p:nvPr/>
        </p:nvSpPr>
        <p:spPr>
          <a:xfrm>
            <a:off x="6332880" y="4109591"/>
            <a:ext cx="428884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cap="all" i="0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/>
            <a:r>
              <a:t>adjectives</a:t>
            </a:r>
          </a:p>
        </p:txBody>
      </p:sp>
      <p:sp>
        <p:nvSpPr>
          <p:cNvPr id="164" name="Shape 164"/>
          <p:cNvSpPr/>
          <p:nvPr/>
        </p:nvSpPr>
        <p:spPr>
          <a:xfrm>
            <a:off x="3949456" y="3607941"/>
            <a:ext cx="1434505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b="1" cap="all" i="0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165" name="Shape 165"/>
          <p:cNvSpPr/>
          <p:nvPr/>
        </p:nvSpPr>
        <p:spPr>
          <a:xfrm>
            <a:off x="7480300" y="6404570"/>
            <a:ext cx="439242" cy="43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14256"/>
                </a:moveTo>
                <a:lnTo>
                  <a:pt x="7776" y="21600"/>
                </a:lnTo>
                <a:lnTo>
                  <a:pt x="21600" y="10800"/>
                </a:lnTo>
                <a:lnTo>
                  <a:pt x="7776" y="0"/>
                </a:lnTo>
                <a:lnTo>
                  <a:pt x="7776" y="7344"/>
                </a:lnTo>
                <a:lnTo>
                  <a:pt x="0" y="7344"/>
                </a:lnTo>
                <a:lnTo>
                  <a:pt x="0" y="14256"/>
                </a:lnTo>
                <a:lnTo>
                  <a:pt x="7776" y="1425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8174380" y="6154291"/>
            <a:ext cx="23137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cap="all" i="0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/>
            <a:r>
              <a:t>Verbs</a:t>
            </a:r>
          </a:p>
        </p:txBody>
      </p:sp>
      <p:sp>
        <p:nvSpPr>
          <p:cNvPr id="167" name="Shape 167"/>
          <p:cNvSpPr/>
          <p:nvPr/>
        </p:nvSpPr>
        <p:spPr>
          <a:xfrm>
            <a:off x="6425956" y="5652641"/>
            <a:ext cx="1434505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b="1" cap="all" i="0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13500" y="1016000"/>
            <a:ext cx="5702301" cy="7734300"/>
          </a:xfrm>
          <a:prstGeom prst="rect">
            <a:avLst/>
          </a:prstGeom>
        </p:spPr>
      </p:pic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Person, Place, or Thing</a:t>
            </a:r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tells the Browser what everything is.</a:t>
            </a:r>
          </a:p>
        </p:txBody>
      </p:sp>
      <p:sp>
        <p:nvSpPr>
          <p:cNvPr id="172" name="Shape 172"/>
          <p:cNvSpPr/>
          <p:nvPr/>
        </p:nvSpPr>
        <p:spPr>
          <a:xfrm flipV="1">
            <a:off x="7795373" y="3611839"/>
            <a:ext cx="1223279" cy="858309"/>
          </a:xfrm>
          <a:prstGeom prst="line">
            <a:avLst/>
          </a:prstGeom>
          <a:ln w="76200">
            <a:solidFill>
              <a:srgbClr val="FDFEF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7339470" y="4199789"/>
            <a:ext cx="49591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cap="all" i="0" spc="384" sz="4800">
                <a:solidFill>
                  <a:srgbClr val="F6F5F4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>
              <a:defRPr>
                <a:effectLst/>
              </a:defRPr>
            </a:pP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901700" y="4143937"/>
            <a:ext cx="11201400" cy="17145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HTML provides a browser with context.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859" t="0" r="585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8" name="Shape 178"/>
          <p:cNvSpPr/>
          <p:nvPr/>
        </p:nvSpPr>
        <p:spPr>
          <a:xfrm>
            <a:off x="2737452" y="3666705"/>
            <a:ext cx="460766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i="0" spc="143" sz="3600">
                <a:solidFill>
                  <a:srgbClr val="F6F5F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effectLst/>
              </a:defRPr>
            </a:pPr>
            <a:r>
              <a:t>HTML has grown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54341" y="155652"/>
            <a:ext cx="6049490" cy="9178890"/>
          </a:xfrm>
          <a:prstGeom prst="rect">
            <a:avLst/>
          </a:prstGeom>
        </p:spPr>
      </p:pic>
      <p:pic>
        <p:nvPicPr>
          <p:cNvPr id="181" name="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169490"/>
            <a:ext cx="6057900" cy="9152311"/>
          </a:xfrm>
          <a:prstGeom prst="rect">
            <a:avLst/>
          </a:prstGeom>
        </p:spPr>
      </p:pic>
      <p:sp>
        <p:nvSpPr>
          <p:cNvPr id="182" name="Shape 182"/>
          <p:cNvSpPr/>
          <p:nvPr/>
        </p:nvSpPr>
        <p:spPr>
          <a:xfrm>
            <a:off x="9271355" y="4546600"/>
            <a:ext cx="76129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>
              <a:defRPr>
                <a:effectLst/>
              </a:defRPr>
            </a:pPr>
            <a:r>
              <a:t>5.0</a:t>
            </a:r>
          </a:p>
        </p:txBody>
      </p:sp>
      <p:sp>
        <p:nvSpPr>
          <p:cNvPr id="183" name="Shape 183"/>
          <p:cNvSpPr/>
          <p:nvPr/>
        </p:nvSpPr>
        <p:spPr>
          <a:xfrm>
            <a:off x="2878988" y="4414897"/>
            <a:ext cx="102382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>
                <a:solidFill>
                  <a:srgbClr val="F6F5F4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>
              <a:defRPr>
                <a:effectLst/>
              </a:defRPr>
            </a:pPr>
            <a:r>
              <a:t>4.01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WHOAMI?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4.01 Basic Tags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xfrm>
            <a:off x="901700" y="1752304"/>
            <a:ext cx="11201400" cy="6820196"/>
          </a:xfrm>
          <a:prstGeom prst="rect">
            <a:avLst/>
          </a:prstGeom>
        </p:spPr>
        <p:txBody>
          <a:bodyPr/>
          <a:lstStyle>
            <a:lvl1pPr marL="0" indent="0" defTabSz="525779">
              <a:spcBef>
                <a:spcPts val="2800"/>
              </a:spcBef>
              <a:buSzTx/>
              <a:buNone/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lvl1pPr>
          </a:lstStyle>
          <a:p>
            <a:pPr/>
            <a:r>
              <a:t>A, ABBR, ACRONYM, ADDRESS, APPLET, AREA, B, BASE, BASEFONT, BDO, BIG, BLOCKQUOTE, BODY, BR, BUTTON, CAPTION, CENTER, CITE, CODE, COL, COLGROUP, DD, DEL, DFN, DIR, DIV, DL, DT, EM, FIELDSET, FONT, FORM, FRAME, FRAMESET, H1, H2, H3, H4, H5, H6, HEAD, HR, HTML, I, IFRAME, IMG, INPUT, INS, ISINDEX, KBD, LABEL, LEGEND, LI, LINK, MAP, MENU, META, NOFRAMES, NOSCRIPT, OBJECT, OL, OPTGROUP, OPTION, P, PARAM, PRE, Q, S, SAMP, SCRIPT, SELECT, SMALL, SPAN, STRIKE, STRONG, STYLE, SUB, SUP, TABLE, TBODY, TD, TEXTAREA, TFOOT, TH, THEAD, TITLE, TR, TT, U, UL, VAR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5 Basic Tags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xfrm>
            <a:off x="901700" y="1614601"/>
            <a:ext cx="11201400" cy="7202394"/>
          </a:xfrm>
          <a:prstGeom prst="rect">
            <a:avLst/>
          </a:prstGeom>
        </p:spPr>
        <p:txBody>
          <a:bodyPr/>
          <a:lstStyle/>
          <a:p>
            <a:pPr marL="386715" indent="-386715" defTabSz="508254">
              <a:lnSpc>
                <a:spcPct val="80000"/>
              </a:lnSpc>
              <a:spcBef>
                <a:spcPts val="0"/>
              </a:spcBef>
              <a:defRPr cap="all" spc="250" sz="3132">
                <a:solidFill>
                  <a:srgbClr val="3E3B39"/>
                </a:solidFill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div,article, aside, bdi , details, dialog, figcaption, figure, footer, header, main, mark, menuitem, menu, meter, nav, progress, rp, rt , ruby, section, summary, time, wbr, datalist, keygen, output, canvas, svg, audio, embed,source, track, video</a:t>
            </a:r>
          </a:p>
          <a:p>
            <a:pPr marL="0" indent="0" defTabSz="508254">
              <a:lnSpc>
                <a:spcPct val="80000"/>
              </a:lnSpc>
              <a:spcBef>
                <a:spcPts val="0"/>
              </a:spcBef>
              <a:buSzTx/>
              <a:buNone/>
              <a:defRPr cap="all" spc="250" sz="3132">
                <a:solidFill>
                  <a:srgbClr val="3E3B39"/>
                </a:solidFill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386715" indent="-386715" defTabSz="508254">
              <a:lnSpc>
                <a:spcPct val="80000"/>
              </a:lnSpc>
              <a:spcBef>
                <a:spcPts val="0"/>
              </a:spcBef>
              <a:defRPr cap="all" spc="250" sz="3132">
                <a:solidFill>
                  <a:srgbClr val="3E3B39"/>
                </a:solidFill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color, date, datetime, datetime-local, email, month, number, range, search , tel, time, url, week</a:t>
            </a:r>
          </a:p>
          <a:p>
            <a:pPr marL="0" indent="0" defTabSz="508254">
              <a:lnSpc>
                <a:spcPct val="80000"/>
              </a:lnSpc>
              <a:spcBef>
                <a:spcPts val="0"/>
              </a:spcBef>
              <a:buSzTx/>
              <a:buNone/>
              <a:defRPr cap="all" spc="250" sz="3132">
                <a:solidFill>
                  <a:srgbClr val="3E3B39"/>
                </a:solidFill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386715" indent="-386715" defTabSz="508254">
              <a:lnSpc>
                <a:spcPct val="80000"/>
              </a:lnSpc>
              <a:spcBef>
                <a:spcPts val="0"/>
              </a:spcBef>
              <a:defRPr cap="all" spc="250" sz="3132">
                <a:solidFill>
                  <a:srgbClr val="3E3B39"/>
                </a:solidFill>
                <a:effectLst>
                  <a:outerShdw sx="100000" sy="100000" kx="0" ky="0" algn="b" rotWithShape="0" blurRad="22098" dist="2209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autocomplete, autofocus, form, action, enctype, method, novalidate, target, height, width, list, min, max, multiple, pattern, placeholder, required, step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Tags surround 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usually.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Tag Structure(s)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&lt;opening_tag&gt; content &lt;/closing_tag&gt;</a:t>
            </a:r>
          </a:p>
          <a:p>
            <a:pPr/>
            <a:r>
              <a:t>Tag singletons:</a:t>
            </a:r>
          </a:p>
          <a:p>
            <a:pPr lvl="1"/>
            <a:r>
              <a:t>&lt;singleton_tag /&gt;</a:t>
            </a:r>
          </a:p>
          <a:p>
            <a:pPr lvl="1"/>
            <a:r>
              <a:t>provide other resources or insert an element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singleton tags</a:t>
            </a:r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&lt;area /&gt;,&lt;base /&gt;, &lt;br /&gt;, &lt;col /&gt;, &lt;command /&gt;, &lt;embed /&gt;, &lt;hr /&gt;, &lt;img /&gt;, &lt;input /&gt;, &lt;keygen /&gt;, &lt;link /&gt;, &lt;meta /&gt;, &lt;param /&gt;, &lt;source /&gt;, &lt;track /&gt;, &lt;wbr /&gt;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BUT!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ctrTitle"/>
          </p:nvPr>
        </p:nvSpPr>
        <p:spPr>
          <a:xfrm>
            <a:off x="901700" y="3606800"/>
            <a:ext cx="11201400" cy="1714500"/>
          </a:xfrm>
          <a:prstGeom prst="rect">
            <a:avLst/>
          </a:prstGeom>
        </p:spPr>
        <p:txBody>
          <a:bodyPr/>
          <a:lstStyle/>
          <a:p>
            <a:pPr/>
            <a:r>
              <a:t>Generally, Tags surround the 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most tags is like writing a sentence.</a:t>
            </a:r>
          </a:p>
          <a:p>
            <a:pPr/>
            <a:r>
              <a:t>Start with the opening tag, like a capital letter.</a:t>
            </a:r>
          </a:p>
          <a:p>
            <a:pPr/>
            <a:r>
              <a:t>End with the closing tag, like punctuation.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Using different types of tags provides context, &amp; describes the content to the browser.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 Review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Storm</a:t>
            </a:r>
          </a:p>
          <a:p>
            <a:pPr/>
            <a:r>
              <a:t>Visual Studio Code</a:t>
            </a:r>
          </a:p>
          <a:p>
            <a:pPr/>
            <a:r>
              <a:t>Sublime Text</a:t>
            </a:r>
          </a:p>
          <a:p>
            <a:pPr/>
            <a:r>
              <a:t>Atom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Combine tags to add more description</a:t>
            </a:r>
          </a:p>
          <a:p>
            <a:pPr/>
            <a:r>
              <a:rPr>
                <a:solidFill>
                  <a:srgbClr val="0028FE"/>
                </a:solidFill>
              </a:rPr>
              <a:t>&lt;p&gt;</a:t>
            </a:r>
            <a:r>
              <a:t>foo bar.</a:t>
            </a:r>
            <a:r>
              <a:rPr>
                <a:solidFill>
                  <a:srgbClr val="0028FE"/>
                </a:solidFill>
              </a:rPr>
              <a:t>&lt;/p&gt;</a:t>
            </a:r>
          </a:p>
          <a:p>
            <a:pPr/>
            <a:r>
              <a:rPr>
                <a:solidFill>
                  <a:srgbClr val="0028FE"/>
                </a:solidFill>
              </a:rPr>
              <a:t>&lt;p&gt;</a:t>
            </a:r>
            <a:r>
              <a:t>foo </a:t>
            </a:r>
            <a:r>
              <a:rPr>
                <a:solidFill>
                  <a:srgbClr val="01FF0B"/>
                </a:solidFill>
              </a:rPr>
              <a:t>&lt;strong&gt;</a:t>
            </a:r>
            <a:r>
              <a:t>bar</a:t>
            </a:r>
            <a:r>
              <a:rPr>
                <a:solidFill>
                  <a:srgbClr val="01FF0B"/>
                </a:solidFill>
              </a:rPr>
              <a:t>&lt;/strong&gt;</a:t>
            </a:r>
            <a:r>
              <a:rPr>
                <a:solidFill>
                  <a:srgbClr val="0028FE"/>
                </a:solidFill>
              </a:rPr>
              <a:t>&lt;/p&gt;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863026" y="2511077"/>
            <a:ext cx="6660557" cy="4062846"/>
          </a:xfrm>
          <a:prstGeom prst="rect">
            <a:avLst/>
          </a:prstGeom>
        </p:spPr>
      </p:pic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NOT interleave Tags</a:t>
            </a:r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pc="236" sz="2952">
                <a:effectLst>
                  <a:outerShdw sx="100000" sy="100000" kx="0" ky="0" algn="b" rotWithShape="0" blurRad="20828" dist="2082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Don’t cross the streams</a:t>
            </a:r>
          </a:p>
          <a:p>
            <a:pPr defTabSz="479044">
              <a:lnSpc>
                <a:spcPct val="90000"/>
              </a:lnSpc>
              <a:spcBef>
                <a:spcPts val="2200"/>
              </a:spcBef>
              <a:defRPr cap="none" spc="0" sz="2624">
                <a:solidFill>
                  <a:srgbClr val="5E524C"/>
                </a:solidFill>
                <a:effectLst>
                  <a:outerShdw sx="100000" sy="100000" kx="0" ky="0" algn="b" rotWithShape="0" blurRad="20828" dist="20828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defTabSz="479044">
              <a:lnSpc>
                <a:spcPct val="90000"/>
              </a:lnSpc>
              <a:spcBef>
                <a:spcPts val="2200"/>
              </a:spcBef>
              <a:defRPr cap="none" spc="0" sz="2624">
                <a:solidFill>
                  <a:srgbClr val="5E524C"/>
                </a:solidFill>
                <a:effectLst>
                  <a:outerShdw sx="100000" sy="100000" kx="0" ky="0" algn="b" rotWithShape="0" blurRad="20828" dist="2082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https://www.youtube.com/watch?v=jyaLZHiJJnE</a:t>
            </a:r>
            <a:br/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30200"/>
            <a:ext cx="12293600" cy="6248400"/>
          </a:xfrm>
          <a:prstGeom prst="rect">
            <a:avLst/>
          </a:prstGeom>
        </p:spPr>
      </p:pic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build a webpage!</a:t>
            </a:r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Piece at a time.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First: DocType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31000" y="2552700"/>
            <a:ext cx="5384800" cy="6070600"/>
          </a:xfrm>
          <a:prstGeom prst="rect">
            <a:avLst/>
          </a:prstGeom>
        </p:spPr>
      </p:pic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Doctypes</a:t>
            </a:r>
          </a:p>
        </p:txBody>
      </p:sp>
      <p:sp>
        <p:nvSpPr>
          <p:cNvPr id="223" name="Shape 22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&lt;!DOCTYPE HTML PUBLIC “-//W3C//DTD HTML 4.01 Transitional//EN” “</a:t>
            </a:r>
            <a:r>
              <a:rPr u="sng">
                <a:hlinkClick r:id="rId3" invalidUrl="" action="" tgtFrame="" tooltip="" history="1" highlightClick="0" endSnd="0"/>
              </a:rPr>
              <a:t>http://www.w3.org/TR/html4/loose.dtd</a:t>
            </a:r>
            <a:r>
              <a:t>”&gt;</a:t>
            </a:r>
          </a:p>
          <a:p>
            <a:pPr/>
            <a:r>
              <a:t>&lt;!DOCTYPE html&gt;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13499" y="1016000"/>
            <a:ext cx="5702301" cy="7734300"/>
          </a:xfrm>
          <a:prstGeom prst="rect">
            <a:avLst/>
          </a:prstGeom>
        </p:spPr>
      </p:pic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</a:t>
            </a:r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Describe the Description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body" idx="13"/>
          </p:nvPr>
        </p:nvSpPr>
        <p:spPr>
          <a:xfrm>
            <a:off x="1270000" y="6111240"/>
            <a:ext cx="10464800" cy="1163321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https://developer.mozilla.org/en-US/docs/Web/HTML/Block-level_elements</a:t>
            </a:r>
          </a:p>
        </p:txBody>
      </p:sp>
      <p:sp>
        <p:nvSpPr>
          <p:cNvPr id="230" name="Shape 230"/>
          <p:cNvSpPr/>
          <p:nvPr>
            <p:ph type="body" idx="14"/>
          </p:nvPr>
        </p:nvSpPr>
        <p:spPr>
          <a:xfrm>
            <a:off x="1270000" y="3688080"/>
            <a:ext cx="10464800" cy="1844041"/>
          </a:xfrm>
          <a:prstGeom prst="rect">
            <a:avLst/>
          </a:prstGeom>
        </p:spPr>
        <p:txBody>
          <a:bodyPr/>
          <a:lstStyle/>
          <a:p>
            <a:pPr/>
            <a:r>
              <a:t>“A block-level element occupies the entire space of its parent element (container), thereby creating a ‘block.’”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 Tags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address, article, aside, blockquote, canvas, dd, div, dl, fieldset, figcaption, figure, footer, form, h1, h2, h3, h4, h5, h6, header, hgroup, hr, li, main, nav, noscript, ol, output, p, pre, section, table, tfoot, ul, video</a:t>
            </a:r>
          </a:p>
          <a:p>
            <a:pPr marL="0" indent="0">
              <a:buSzTx/>
              <a:buNone/>
              <a:defRPr sz="1400"/>
            </a:pPr>
            <a:r>
              <a:rPr u="sng">
                <a:hlinkClick r:id="rId2" invalidUrl="" action="" tgtFrame="" tooltip="" history="1" highlightClick="0" endSnd="0"/>
              </a:rPr>
              <a:t>https://developer.mozilla.org/en-US/docs/Web/HTML/Block-level_elements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body" idx="13"/>
          </p:nvPr>
        </p:nvSpPr>
        <p:spPr>
          <a:xfrm>
            <a:off x="1270000" y="6111240"/>
            <a:ext cx="10464800" cy="1163321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https://developer.mozilla.org/en-US/docs/Web/HTML/Inline_elements</a:t>
            </a:r>
          </a:p>
        </p:txBody>
      </p:sp>
      <p:sp>
        <p:nvSpPr>
          <p:cNvPr id="236" name="Shape 236"/>
          <p:cNvSpPr/>
          <p:nvPr>
            <p:ph type="body" idx="14"/>
          </p:nvPr>
        </p:nvSpPr>
        <p:spPr>
          <a:xfrm>
            <a:off x="1270000" y="3688080"/>
            <a:ext cx="10464800" cy="1844041"/>
          </a:xfrm>
          <a:prstGeom prst="rect">
            <a:avLst/>
          </a:prstGeom>
        </p:spPr>
        <p:txBody>
          <a:bodyPr/>
          <a:lstStyle/>
          <a:p>
            <a:pPr/>
            <a:r>
              <a:t>“An inline element occupies only the space bounded by the tags that define the inline element.”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inline tags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b, big, i, small, tt, abbr, acronym, cite, code, dfn, em, kbd, strong, samp, time, var, a, bdo, br, img, map, object, q, script, span, sub, sup, button, input, label, select, texture</a:t>
            </a:r>
          </a:p>
          <a:p>
            <a:pPr marL="0" indent="0">
              <a:buSzTx/>
              <a:buNone/>
              <a:defRPr sz="1200"/>
            </a:pPr>
            <a:r>
              <a:rPr u="sng">
                <a:hlinkClick r:id="rId2" invalidUrl="" action="" tgtFrame="" tooltip="" history="1" highlightClick="0" endSnd="0"/>
              </a:rPr>
              <a:t>https://developer.mozilla.org/en-US/docs/Web/HTML/Inline_elements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Course Overview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Tags for the Head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</a:t>
            </a:r>
          </a:p>
          <a:p>
            <a:pPr/>
            <a:r>
              <a:t>title</a:t>
            </a:r>
          </a:p>
          <a:p>
            <a:pPr/>
            <a:r>
              <a:t>meta</a:t>
            </a:r>
          </a:p>
          <a:p>
            <a:pPr/>
            <a:r>
              <a:t>link</a:t>
            </a:r>
          </a:p>
          <a:p>
            <a:pPr/>
            <a:r>
              <a:t>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&lt;!DOCTYPE</a:t>
            </a:r>
            <a:r>
              <a:rPr b="0"/>
              <a:t> html</a:t>
            </a:r>
            <a:r>
              <a:t>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&lt;head&gt;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&lt;meta</a:t>
            </a:r>
            <a:r>
              <a:t> </a:t>
            </a:r>
            <a:r>
              <a:rPr>
                <a:solidFill>
                  <a:srgbClr val="006DBC"/>
                </a:solidFill>
              </a:rPr>
              <a:t>charset</a:t>
            </a:r>
            <a:r>
              <a:t>=</a:t>
            </a:r>
            <a:r>
              <a:rPr>
                <a:solidFill>
                  <a:srgbClr val="CD1D00"/>
                </a:solidFill>
              </a:rPr>
              <a:t>"utf-8"</a:t>
            </a:r>
            <a:r>
              <a:rPr b="1"/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&lt;title&gt;</a:t>
            </a:r>
            <a:r>
              <a:t> Some Page</a:t>
            </a:r>
            <a:r>
              <a:rPr b="1"/>
              <a:t>&lt;/title&gt;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&lt;/head&gt;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&lt;body&gt;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Some Content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&lt;/body&gt;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33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&lt;!DOCTYPE</a:t>
            </a:r>
            <a:r>
              <a:rPr b="0"/>
              <a:t> html</a:t>
            </a:r>
            <a:r>
              <a:t>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&lt;head&gt;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&lt;meta</a:t>
            </a:r>
            <a:r>
              <a:t> </a:t>
            </a:r>
            <a:r>
              <a:rPr>
                <a:solidFill>
                  <a:srgbClr val="006DBC"/>
                </a:solidFill>
              </a:rPr>
              <a:t>charset</a:t>
            </a:r>
            <a:r>
              <a:t>=</a:t>
            </a:r>
            <a:r>
              <a:rPr>
                <a:solidFill>
                  <a:srgbClr val="CD1D00"/>
                </a:solidFill>
              </a:rPr>
              <a:t>"utf-8"</a:t>
            </a:r>
            <a:r>
              <a:rPr b="1"/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&lt;title&gt;</a:t>
            </a:r>
            <a:r>
              <a:t> Some Page</a:t>
            </a:r>
            <a:r>
              <a:rPr b="1"/>
              <a:t>&lt;/title&gt;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600">
                <a:solidFill>
                  <a:srgbClr val="CD1D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000000"/>
                </a:solidFill>
              </a:rPr>
              <a:t>&lt;link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6DBC"/>
                </a:solidFill>
              </a:rPr>
              <a:t>rel</a:t>
            </a:r>
            <a:r>
              <a:rPr>
                <a:solidFill>
                  <a:srgbClr val="000000"/>
                </a:solidFill>
              </a:rPr>
              <a:t>=</a:t>
            </a:r>
            <a:r>
              <a:t>"stylesheet"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6DBC"/>
                </a:solidFill>
              </a:rPr>
              <a:t>href</a:t>
            </a:r>
            <a:r>
              <a:rPr>
                <a:solidFill>
                  <a:srgbClr val="000000"/>
                </a:solidFill>
              </a:rPr>
              <a:t>=</a:t>
            </a:r>
            <a:r>
              <a:t>"/css/master.css"</a:t>
            </a:r>
            <a:r>
              <a:rPr b="1">
                <a:solidFill>
                  <a:srgbClr val="000000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&lt;script</a:t>
            </a:r>
            <a:r>
              <a:t> </a:t>
            </a:r>
            <a:r>
              <a:rPr>
                <a:solidFill>
                  <a:srgbClr val="006DBC"/>
                </a:solidFill>
              </a:rPr>
              <a:t>src</a:t>
            </a:r>
            <a:r>
              <a:t>=</a:t>
            </a:r>
            <a:r>
              <a:rPr>
                <a:solidFill>
                  <a:srgbClr val="CD1D00"/>
                </a:solidFill>
              </a:rPr>
              <a:t>"script.js"</a:t>
            </a:r>
            <a:r>
              <a:rPr b="1"/>
              <a:t>&gt;&lt;/script&gt;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&lt;/head&gt;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&lt;body&gt;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Some Content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&lt;/body&gt;</a:t>
            </a:r>
            <a:endParaRPr b="0"/>
          </a:p>
          <a:p>
            <a:pPr marL="0" indent="0" defTabSz="457200">
              <a:spcBef>
                <a:spcPts val="0"/>
              </a:spcBef>
              <a:buSzTx/>
              <a:buNone/>
              <a:defRPr b="1" sz="2600">
                <a:solidFill>
                  <a:srgbClr val="000000"/>
                </a:solidFill>
                <a:effectLst/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0" t="0" r="555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9" name="Shape 249"/>
          <p:cNvSpPr/>
          <p:nvPr/>
        </p:nvSpPr>
        <p:spPr>
          <a:xfrm>
            <a:off x="4277312" y="4368800"/>
            <a:ext cx="4450176" cy="1270000"/>
          </a:xfrm>
          <a:prstGeom prst="rect">
            <a:avLst/>
          </a:prstGeom>
          <a:solidFill>
            <a:srgbClr val="000000">
              <a:alpha val="51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4482471" y="4495799"/>
            <a:ext cx="41414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i="0" spc="423" sz="5300">
                <a:solidFill>
                  <a:srgbClr val="F6F5F4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>
              <a:defRPr>
                <a:effectLst/>
              </a:defRPr>
            </a:pPr>
            <a:r>
              <a:t>Practice!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</a:t>
            </a:r>
          </a:p>
          <a:p>
            <a:pPr/>
            <a:r>
              <a:t>Basic CSS</a:t>
            </a:r>
          </a:p>
          <a:p>
            <a:pPr/>
            <a:r>
              <a:t>Advanced CSS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HTML?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 of SGML (“Information Processing - Text and Office System - Standard Generalized Markup Language. ISO 8879). </a:t>
            </a:r>
            <a:r>
              <a:rPr u="sng">
                <a:hlinkClick r:id="rId2" invalidUrl="" action="" tgtFrame="" tooltip="" history="1" highlightClick="0" endSnd="0"/>
              </a:rPr>
              <a:t>https://www.iso.org/obp/ui/#iso:std:iso:8879:ed-1:v1:en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307" t="0" r="730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8" name="Shape 138"/>
          <p:cNvSpPr/>
          <p:nvPr/>
        </p:nvSpPr>
        <p:spPr>
          <a:xfrm>
            <a:off x="-291009" y="4514850"/>
            <a:ext cx="33711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4100">
                <a:solidFill>
                  <a:srgbClr val="FDFEF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effectLst/>
              </a:defRPr>
            </a:pPr>
            <a:r>
              <a:t>HTML</a:t>
            </a:r>
          </a:p>
        </p:txBody>
      </p:sp>
      <p:sp>
        <p:nvSpPr>
          <p:cNvPr id="139" name="Shape 139"/>
          <p:cNvSpPr/>
          <p:nvPr/>
        </p:nvSpPr>
        <p:spPr>
          <a:xfrm>
            <a:off x="1701155" y="5249267"/>
            <a:ext cx="1833563" cy="1265065"/>
          </a:xfrm>
          <a:prstGeom prst="line">
            <a:avLst/>
          </a:prstGeom>
          <a:ln w="38100">
            <a:solidFill>
              <a:srgbClr val="FDFEF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655" r="0" b="0"/>
          <a:stretch>
            <a:fillRect/>
          </a:stretch>
        </p:blipFill>
        <p:spPr>
          <a:xfrm>
            <a:off x="6862709" y="1158081"/>
            <a:ext cx="5121382" cy="717079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>
            <p:ph type="title"/>
          </p:nvPr>
        </p:nvSpPr>
        <p:spPr>
          <a:xfrm>
            <a:off x="622300" y="4273550"/>
            <a:ext cx="6135986" cy="1714500"/>
          </a:xfrm>
          <a:prstGeom prst="rect">
            <a:avLst/>
          </a:prstGeom>
        </p:spPr>
        <p:txBody>
          <a:bodyPr/>
          <a:lstStyle/>
          <a:p>
            <a:pPr/>
            <a:r>
              <a:t>The next Latin?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 Medium"/>
        <a:ea typeface="Avenir Next Medium"/>
        <a:cs typeface="Avenir Next Medium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 Medium"/>
        <a:ea typeface="Avenir Next Medium"/>
        <a:cs typeface="Avenir Next Medium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